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11" Type="http://schemas.openxmlformats.org/officeDocument/2006/relationships/slide" Target="slides/slide6.xml"/><Relationship Id="rId22" Type="http://schemas.openxmlformats.org/officeDocument/2006/relationships/font" Target="fonts/Roboto-boldItalic.fntdata"/><Relationship Id="rId10" Type="http://schemas.openxmlformats.org/officeDocument/2006/relationships/slide" Target="slides/slide5.xml"/><Relationship Id="rId21" Type="http://schemas.openxmlformats.org/officeDocument/2006/relationships/font" Target="fonts/Robot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171992453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171992453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71992453d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71992453d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71992453d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71992453d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71992453d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71992453d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71992453d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71992453d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71992453d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71992453d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71992453d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71992453d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71992453d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71992453d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71992453d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71992453d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71992453d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71992453d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71992453d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71992453d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71992453d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71992453d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On Entitlement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Romans 6:23</a:t>
            </a:r>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3000">
                <a:solidFill>
                  <a:schemeClr val="dk1"/>
                </a:solidFill>
                <a:highlight>
                  <a:srgbClr val="FFFFFF"/>
                </a:highlight>
                <a:latin typeface="Roboto"/>
                <a:ea typeface="Roboto"/>
                <a:cs typeface="Roboto"/>
                <a:sym typeface="Roboto"/>
              </a:rPr>
              <a:t>23 </a:t>
            </a:r>
            <a:r>
              <a:rPr lang="en" sz="3000">
                <a:solidFill>
                  <a:schemeClr val="dk1"/>
                </a:solidFill>
                <a:highlight>
                  <a:srgbClr val="FFFFFF"/>
                </a:highlight>
                <a:latin typeface="Roboto"/>
                <a:ea typeface="Roboto"/>
                <a:cs typeface="Roboto"/>
                <a:sym typeface="Roboto"/>
              </a:rPr>
              <a:t>When people sin, they earn what sin pays—death. But God gives his people a free gift—eternal life in Christ Jesus our Lord.</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Genesis 2:16-17</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000">
                <a:solidFill>
                  <a:schemeClr val="dk1"/>
                </a:solidFill>
                <a:highlight>
                  <a:srgbClr val="FFFFFF"/>
                </a:highlight>
                <a:latin typeface="Roboto"/>
                <a:ea typeface="Roboto"/>
                <a:cs typeface="Roboto"/>
                <a:sym typeface="Roboto"/>
              </a:rPr>
              <a:t>16 The Lord God gave him this command: “You may eat from any tree in the garden. 17 But you must not eat from the tree that gives knowledge about good and evil. If you eat fruit from that tree, on that day you will certainly die!”</a:t>
            </a:r>
            <a:endParaRPr sz="3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Genesis 3</a:t>
            </a:r>
            <a:r>
              <a:rPr lang="en"/>
              <a:t>:4-7</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9200">
                <a:solidFill>
                  <a:schemeClr val="dk1"/>
                </a:solidFill>
                <a:highlight>
                  <a:srgbClr val="FFFFFF"/>
                </a:highlight>
                <a:latin typeface="Roboto"/>
                <a:ea typeface="Roboto"/>
                <a:cs typeface="Roboto"/>
                <a:sym typeface="Roboto"/>
              </a:rPr>
              <a:t>4</a:t>
            </a:r>
            <a:r>
              <a:rPr lang="en" sz="9200">
                <a:solidFill>
                  <a:schemeClr val="dk1"/>
                </a:solidFill>
                <a:highlight>
                  <a:srgbClr val="FFFFFF"/>
                </a:highlight>
                <a:latin typeface="Roboto"/>
                <a:ea typeface="Roboto"/>
                <a:cs typeface="Roboto"/>
                <a:sym typeface="Roboto"/>
              </a:rPr>
              <a:t> But the snake said to the woman, “You will not die.</a:t>
            </a:r>
            <a:r>
              <a:rPr b="1" lang="en" sz="9200">
                <a:solidFill>
                  <a:schemeClr val="dk1"/>
                </a:solidFill>
                <a:highlight>
                  <a:srgbClr val="FFFFFF"/>
                </a:highlight>
                <a:latin typeface="Roboto"/>
                <a:ea typeface="Roboto"/>
                <a:cs typeface="Roboto"/>
                <a:sym typeface="Roboto"/>
              </a:rPr>
              <a:t> 5 </a:t>
            </a:r>
            <a:r>
              <a:rPr lang="en" sz="9200">
                <a:solidFill>
                  <a:schemeClr val="dk1"/>
                </a:solidFill>
                <a:highlight>
                  <a:srgbClr val="FFFFFF"/>
                </a:highlight>
                <a:latin typeface="Roboto"/>
                <a:ea typeface="Roboto"/>
                <a:cs typeface="Roboto"/>
                <a:sym typeface="Roboto"/>
              </a:rPr>
              <a:t>God knows that if you eat the fruit from that tree you will learn about good and evil, and then you will be like God!” </a:t>
            </a:r>
            <a:r>
              <a:rPr b="1" lang="en" sz="9200">
                <a:solidFill>
                  <a:schemeClr val="dk1"/>
                </a:solidFill>
                <a:highlight>
                  <a:srgbClr val="FFFFFF"/>
                </a:highlight>
                <a:latin typeface="Roboto"/>
                <a:ea typeface="Roboto"/>
                <a:cs typeface="Roboto"/>
                <a:sym typeface="Roboto"/>
              </a:rPr>
              <a:t>6</a:t>
            </a:r>
            <a:r>
              <a:rPr lang="en" sz="9200">
                <a:solidFill>
                  <a:schemeClr val="dk1"/>
                </a:solidFill>
                <a:highlight>
                  <a:srgbClr val="FFFFFF"/>
                </a:highlight>
                <a:latin typeface="Roboto"/>
                <a:ea typeface="Roboto"/>
                <a:cs typeface="Roboto"/>
                <a:sym typeface="Roboto"/>
              </a:rPr>
              <a:t> The woman could see that the tree was beautiful and the fruit looked so good to eat. She also liked the idea that it would make her wise. So she took some of the fruit from the tree and ate it. Her husband was there with her, so she gave him some of the fruit, and he ate it. </a:t>
            </a:r>
            <a:r>
              <a:rPr b="1" lang="en" sz="9200">
                <a:solidFill>
                  <a:schemeClr val="dk1"/>
                </a:solidFill>
                <a:highlight>
                  <a:srgbClr val="FFFFFF"/>
                </a:highlight>
                <a:latin typeface="Roboto"/>
                <a:ea typeface="Roboto"/>
                <a:cs typeface="Roboto"/>
                <a:sym typeface="Roboto"/>
              </a:rPr>
              <a:t>7</a:t>
            </a:r>
            <a:r>
              <a:rPr lang="en" sz="9200">
                <a:solidFill>
                  <a:schemeClr val="dk1"/>
                </a:solidFill>
                <a:highlight>
                  <a:srgbClr val="FFFFFF"/>
                </a:highlight>
                <a:latin typeface="Roboto"/>
                <a:ea typeface="Roboto"/>
                <a:cs typeface="Roboto"/>
                <a:sym typeface="Roboto"/>
              </a:rPr>
              <a:t> Then it was as if their eyes opened, and they saw things differently. They saw that they were naked. So they got some fig leaves, sewed them together, and wore them for clothes.</a:t>
            </a:r>
            <a:endParaRPr sz="9200">
              <a:solidFill>
                <a:schemeClr val="dk1"/>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sz="3000">
              <a:solidFill>
                <a:schemeClr val="dk1"/>
              </a:solidFill>
              <a:highlight>
                <a:srgbClr val="FFFFFF"/>
              </a:highlight>
              <a:latin typeface="Roboto"/>
              <a:ea typeface="Roboto"/>
              <a:cs typeface="Roboto"/>
              <a:sym typeface="Roboto"/>
            </a:endParaRPr>
          </a:p>
          <a:p>
            <a:pPr indent="0" lvl="0" marL="0" rtl="0" algn="l">
              <a:spcBef>
                <a:spcPts val="1200"/>
              </a:spcBef>
              <a:spcAft>
                <a:spcPts val="1200"/>
              </a:spcAft>
              <a:buNone/>
            </a:pPr>
            <a:r>
              <a:t/>
            </a:r>
            <a:endParaRPr sz="3000">
              <a:solidFill>
                <a:schemeClr val="dk1"/>
              </a:solidFill>
              <a:highlight>
                <a:srgbClr val="FFFFFF"/>
              </a:highlight>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Exodus 32</a:t>
            </a:r>
            <a:r>
              <a:rPr lang="en"/>
              <a:t>:7-10</a:t>
            </a:r>
            <a:endParaRPr/>
          </a:p>
        </p:txBody>
      </p:sp>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b="1" lang="en" sz="8700">
                <a:solidFill>
                  <a:schemeClr val="dk1"/>
                </a:solidFill>
                <a:highlight>
                  <a:srgbClr val="FFFFFF"/>
                </a:highlight>
                <a:latin typeface="Roboto"/>
                <a:ea typeface="Roboto"/>
                <a:cs typeface="Roboto"/>
                <a:sym typeface="Roboto"/>
              </a:rPr>
              <a:t>7 </a:t>
            </a:r>
            <a:r>
              <a:rPr lang="en" sz="8700">
                <a:solidFill>
                  <a:schemeClr val="dk1"/>
                </a:solidFill>
                <a:highlight>
                  <a:srgbClr val="FFFFFF"/>
                </a:highlight>
                <a:latin typeface="Roboto"/>
                <a:ea typeface="Roboto"/>
                <a:cs typeface="Roboto"/>
                <a:sym typeface="Roboto"/>
              </a:rPr>
              <a:t>At the same time, the Lord said to Moses, “Go down from this mountain. Your people, the people you brought out of the land of Egypt, have committed a terrible sin. </a:t>
            </a:r>
            <a:r>
              <a:rPr b="1" lang="en" sz="8700">
                <a:solidFill>
                  <a:schemeClr val="dk1"/>
                </a:solidFill>
                <a:highlight>
                  <a:srgbClr val="FFFFFF"/>
                </a:highlight>
                <a:latin typeface="Roboto"/>
                <a:ea typeface="Roboto"/>
                <a:cs typeface="Roboto"/>
                <a:sym typeface="Roboto"/>
              </a:rPr>
              <a:t>8 </a:t>
            </a:r>
            <a:r>
              <a:rPr lang="en" sz="8700">
                <a:solidFill>
                  <a:schemeClr val="dk1"/>
                </a:solidFill>
                <a:highlight>
                  <a:srgbClr val="FFFFFF"/>
                </a:highlight>
                <a:latin typeface="Roboto"/>
                <a:ea typeface="Roboto"/>
                <a:cs typeface="Roboto"/>
                <a:sym typeface="Roboto"/>
              </a:rPr>
              <a:t>They have very quickly turned away from what I commanded them to do. They made a calf from melted gold for themselves. They are worshiping that calf and making sacrifices to it. The people have said, ‘Israel, these are the gods that led you out of Egypt.’” </a:t>
            </a:r>
            <a:r>
              <a:rPr b="1" lang="en" sz="8700">
                <a:solidFill>
                  <a:schemeClr val="dk1"/>
                </a:solidFill>
                <a:highlight>
                  <a:srgbClr val="FFFFFF"/>
                </a:highlight>
                <a:latin typeface="Roboto"/>
                <a:ea typeface="Roboto"/>
                <a:cs typeface="Roboto"/>
                <a:sym typeface="Roboto"/>
              </a:rPr>
              <a:t>9 </a:t>
            </a:r>
            <a:r>
              <a:rPr lang="en" sz="8700">
                <a:solidFill>
                  <a:schemeClr val="dk1"/>
                </a:solidFill>
                <a:highlight>
                  <a:srgbClr val="FFFFFF"/>
                </a:highlight>
                <a:latin typeface="Roboto"/>
                <a:ea typeface="Roboto"/>
                <a:cs typeface="Roboto"/>
                <a:sym typeface="Roboto"/>
              </a:rPr>
              <a:t>The Lord said to Moses, “I have seen these people, and I know that they are very stubborn. They will always turn against me. </a:t>
            </a:r>
            <a:r>
              <a:rPr b="1" lang="en" sz="8700">
                <a:solidFill>
                  <a:schemeClr val="dk1"/>
                </a:solidFill>
                <a:highlight>
                  <a:srgbClr val="FFFFFF"/>
                </a:highlight>
                <a:latin typeface="Roboto"/>
                <a:ea typeface="Roboto"/>
                <a:cs typeface="Roboto"/>
                <a:sym typeface="Roboto"/>
              </a:rPr>
              <a:t>10 </a:t>
            </a:r>
            <a:r>
              <a:rPr lang="en" sz="8700">
                <a:solidFill>
                  <a:schemeClr val="dk1"/>
                </a:solidFill>
                <a:highlight>
                  <a:srgbClr val="FFFFFF"/>
                </a:highlight>
                <a:latin typeface="Roboto"/>
                <a:ea typeface="Roboto"/>
                <a:cs typeface="Roboto"/>
                <a:sym typeface="Roboto"/>
              </a:rPr>
              <a:t>So now let me destroy them in anger. Then I will make a great nation from you.”</a:t>
            </a:r>
            <a:endParaRPr sz="8700">
              <a:solidFill>
                <a:schemeClr val="dk1"/>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b="1" sz="2215">
              <a:solidFill>
                <a:schemeClr val="dk1"/>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sz="3000">
              <a:solidFill>
                <a:schemeClr val="dk1"/>
              </a:solidFill>
              <a:highlight>
                <a:srgbClr val="FFFFFF"/>
              </a:highlight>
              <a:latin typeface="Roboto"/>
              <a:ea typeface="Roboto"/>
              <a:cs typeface="Roboto"/>
              <a:sym typeface="Roboto"/>
            </a:endParaRPr>
          </a:p>
          <a:p>
            <a:pPr indent="0" lvl="0" marL="0" rtl="0" algn="l">
              <a:spcBef>
                <a:spcPts val="1200"/>
              </a:spcBef>
              <a:spcAft>
                <a:spcPts val="1200"/>
              </a:spcAft>
              <a:buNone/>
            </a:pPr>
            <a:r>
              <a:t/>
            </a:r>
            <a:endParaRPr sz="3000">
              <a:solidFill>
                <a:schemeClr val="dk1"/>
              </a:solidFill>
              <a:highlight>
                <a:srgbClr val="FFFFFF"/>
              </a:highlight>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Samuel</a:t>
            </a:r>
            <a:r>
              <a:rPr lang="en"/>
              <a:t> 11:2-4</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0" lvl="0" marL="0" rtl="0" algn="l">
              <a:spcBef>
                <a:spcPts val="1200"/>
              </a:spcBef>
              <a:spcAft>
                <a:spcPts val="1200"/>
              </a:spcAft>
              <a:buNone/>
            </a:pPr>
            <a:r>
              <a:rPr b="1" lang="en" sz="3850">
                <a:solidFill>
                  <a:schemeClr val="dk1"/>
                </a:solidFill>
                <a:highlight>
                  <a:srgbClr val="FFFFFF"/>
                </a:highlight>
                <a:latin typeface="Roboto"/>
                <a:ea typeface="Roboto"/>
                <a:cs typeface="Roboto"/>
                <a:sym typeface="Roboto"/>
              </a:rPr>
              <a:t>2 </a:t>
            </a:r>
            <a:r>
              <a:rPr lang="en" sz="3850">
                <a:solidFill>
                  <a:schemeClr val="dk1"/>
                </a:solidFill>
                <a:highlight>
                  <a:srgbClr val="FFFFFF"/>
                </a:highlight>
                <a:latin typeface="Roboto"/>
                <a:ea typeface="Roboto"/>
                <a:cs typeface="Roboto"/>
                <a:sym typeface="Roboto"/>
              </a:rPr>
              <a:t>One evening he got up from his bed and walked around on the roof of his house. From there he saw a woman bathing. She was very beautiful, </a:t>
            </a:r>
            <a:r>
              <a:rPr b="1" lang="en" sz="3850">
                <a:solidFill>
                  <a:schemeClr val="dk1"/>
                </a:solidFill>
                <a:highlight>
                  <a:srgbClr val="FFFFFF"/>
                </a:highlight>
                <a:latin typeface="Roboto"/>
                <a:ea typeface="Roboto"/>
                <a:cs typeface="Roboto"/>
                <a:sym typeface="Roboto"/>
              </a:rPr>
              <a:t>3 </a:t>
            </a:r>
            <a:r>
              <a:rPr lang="en" sz="3850">
                <a:solidFill>
                  <a:schemeClr val="dk1"/>
                </a:solidFill>
                <a:highlight>
                  <a:srgbClr val="FFFFFF"/>
                </a:highlight>
                <a:latin typeface="Roboto"/>
                <a:ea typeface="Roboto"/>
                <a:cs typeface="Roboto"/>
                <a:sym typeface="Roboto"/>
              </a:rPr>
              <a:t>so David sent for his officers and asked them who she was. An officer answered, “That is Bathsheba, daughter of Eliam. She is the wife of Uriah the Hittite.” </a:t>
            </a:r>
            <a:r>
              <a:rPr b="1" lang="en" sz="3850">
                <a:solidFill>
                  <a:schemeClr val="dk1"/>
                </a:solidFill>
                <a:highlight>
                  <a:srgbClr val="FFFFFF"/>
                </a:highlight>
                <a:latin typeface="Roboto"/>
                <a:ea typeface="Roboto"/>
                <a:cs typeface="Roboto"/>
                <a:sym typeface="Roboto"/>
              </a:rPr>
              <a:t>4 </a:t>
            </a:r>
            <a:r>
              <a:rPr lang="en" sz="3850">
                <a:solidFill>
                  <a:schemeClr val="dk1"/>
                </a:solidFill>
                <a:highlight>
                  <a:srgbClr val="FFFFFF"/>
                </a:highlight>
                <a:latin typeface="Roboto"/>
                <a:ea typeface="Roboto"/>
                <a:cs typeface="Roboto"/>
                <a:sym typeface="Roboto"/>
              </a:rPr>
              <a:t>David sent messengers to go and bring Bathsheba to him. She had just purified herself after her monthly time of bleeding. She went to David, he had sexual relations with her, and then she went back to her house.</a:t>
            </a:r>
            <a:endParaRPr sz="3000">
              <a:solidFill>
                <a:schemeClr val="dk1"/>
              </a:solidFill>
              <a:highlight>
                <a:srgbClr val="FFFFFF"/>
              </a:highligh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Samuel 12:8-9</a:t>
            </a:r>
            <a:endParaRPr/>
          </a:p>
        </p:txBody>
      </p:sp>
      <p:sp>
        <p:nvSpPr>
          <p:cNvPr id="90" name="Google Shape;90;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1200"/>
              </a:spcBef>
              <a:spcAft>
                <a:spcPts val="1200"/>
              </a:spcAft>
              <a:buNone/>
            </a:pPr>
            <a:r>
              <a:rPr b="1" lang="en" sz="3850">
                <a:solidFill>
                  <a:schemeClr val="dk1"/>
                </a:solidFill>
                <a:highlight>
                  <a:srgbClr val="FFFFFF"/>
                </a:highlight>
                <a:latin typeface="Roboto"/>
                <a:ea typeface="Roboto"/>
                <a:cs typeface="Roboto"/>
                <a:sym typeface="Roboto"/>
              </a:rPr>
              <a:t>8 </a:t>
            </a:r>
            <a:r>
              <a:rPr lang="en" sz="3850">
                <a:solidFill>
                  <a:schemeClr val="dk1"/>
                </a:solidFill>
                <a:highlight>
                  <a:srgbClr val="FFFFFF"/>
                </a:highlight>
                <a:latin typeface="Roboto"/>
                <a:ea typeface="Roboto"/>
                <a:cs typeface="Roboto"/>
                <a:sym typeface="Roboto"/>
              </a:rPr>
              <a:t>I let you take his family and his wives, and I made you king of Israel and Judah. As if that had not been enough, I would have given you more and more.</a:t>
            </a:r>
            <a:r>
              <a:rPr b="1" lang="en" sz="3850">
                <a:solidFill>
                  <a:schemeClr val="dk1"/>
                </a:solidFill>
                <a:highlight>
                  <a:srgbClr val="FFFFFF"/>
                </a:highlight>
                <a:latin typeface="Roboto"/>
                <a:ea typeface="Roboto"/>
                <a:cs typeface="Roboto"/>
                <a:sym typeface="Roboto"/>
              </a:rPr>
              <a:t> 9 </a:t>
            </a:r>
            <a:r>
              <a:rPr lang="en" sz="3850">
                <a:solidFill>
                  <a:schemeClr val="dk1"/>
                </a:solidFill>
                <a:highlight>
                  <a:srgbClr val="FFFFFF"/>
                </a:highlight>
                <a:latin typeface="Roboto"/>
                <a:ea typeface="Roboto"/>
                <a:cs typeface="Roboto"/>
                <a:sym typeface="Roboto"/>
              </a:rPr>
              <a:t>So why did you ignore my command? Why did you do what I say is wrong? You let the Ammonites kill Uriah the Hittite, and you took his wife. It is as if you yourself killed Uriah in war.</a:t>
            </a:r>
            <a:endParaRPr sz="3000">
              <a:solidFill>
                <a:schemeClr val="dk1"/>
              </a:solidFill>
              <a:highlight>
                <a:srgbClr val="FFFFFF"/>
              </a:highlight>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James</a:t>
            </a:r>
            <a:r>
              <a:rPr lang="en"/>
              <a:t> 1:13-15</a:t>
            </a:r>
            <a:endParaRPr/>
          </a:p>
        </p:txBody>
      </p:sp>
      <p:sp>
        <p:nvSpPr>
          <p:cNvPr id="96" name="Google Shape;96;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1200"/>
              </a:spcBef>
              <a:spcAft>
                <a:spcPts val="1200"/>
              </a:spcAft>
              <a:buNone/>
            </a:pPr>
            <a:r>
              <a:rPr b="1" lang="en" sz="3850">
                <a:solidFill>
                  <a:schemeClr val="dk1"/>
                </a:solidFill>
                <a:highlight>
                  <a:srgbClr val="FFFFFF"/>
                </a:highlight>
                <a:latin typeface="Roboto"/>
                <a:ea typeface="Roboto"/>
                <a:cs typeface="Roboto"/>
                <a:sym typeface="Roboto"/>
              </a:rPr>
              <a:t>13 </a:t>
            </a:r>
            <a:r>
              <a:rPr lang="en" sz="3850">
                <a:solidFill>
                  <a:schemeClr val="dk1"/>
                </a:solidFill>
                <a:highlight>
                  <a:srgbClr val="FFFFFF"/>
                </a:highlight>
                <a:latin typeface="Roboto"/>
                <a:ea typeface="Roboto"/>
                <a:cs typeface="Roboto"/>
                <a:sym typeface="Roboto"/>
              </a:rPr>
              <a:t>Whenever you feel tempted to do something bad, you should not say, “God is tempting me.” Evil cannot tempt God, and God himself does not tempt anyone. </a:t>
            </a:r>
            <a:r>
              <a:rPr b="1" lang="en" sz="3850">
                <a:solidFill>
                  <a:schemeClr val="dk1"/>
                </a:solidFill>
                <a:highlight>
                  <a:srgbClr val="FFFFFF"/>
                </a:highlight>
                <a:latin typeface="Roboto"/>
                <a:ea typeface="Roboto"/>
                <a:cs typeface="Roboto"/>
                <a:sym typeface="Roboto"/>
              </a:rPr>
              <a:t>14 </a:t>
            </a:r>
            <a:r>
              <a:rPr lang="en" sz="3850">
                <a:solidFill>
                  <a:schemeClr val="dk1"/>
                </a:solidFill>
                <a:highlight>
                  <a:srgbClr val="FFFFFF"/>
                </a:highlight>
                <a:latin typeface="Roboto"/>
                <a:ea typeface="Roboto"/>
                <a:cs typeface="Roboto"/>
                <a:sym typeface="Roboto"/>
              </a:rPr>
              <a:t>You are tempted by the evil things you want. Your own desire leads you away and traps you.</a:t>
            </a:r>
            <a:r>
              <a:rPr b="1" lang="en" sz="3850">
                <a:solidFill>
                  <a:schemeClr val="dk1"/>
                </a:solidFill>
                <a:highlight>
                  <a:srgbClr val="FFFFFF"/>
                </a:highlight>
                <a:latin typeface="Roboto"/>
                <a:ea typeface="Roboto"/>
                <a:cs typeface="Roboto"/>
                <a:sym typeface="Roboto"/>
              </a:rPr>
              <a:t> 15 </a:t>
            </a:r>
            <a:r>
              <a:rPr lang="en" sz="3850">
                <a:solidFill>
                  <a:schemeClr val="dk1"/>
                </a:solidFill>
                <a:highlight>
                  <a:srgbClr val="FFFFFF"/>
                </a:highlight>
                <a:latin typeface="Roboto"/>
                <a:ea typeface="Roboto"/>
                <a:cs typeface="Roboto"/>
                <a:sym typeface="Roboto"/>
              </a:rPr>
              <a:t>Your desire grows inside you until it results in sin. Then the sin grows bigger and bigger and finally ends in death.</a:t>
            </a:r>
            <a:endParaRPr sz="3000">
              <a:solidFill>
                <a:schemeClr val="dk1"/>
              </a:solidFill>
              <a:highlight>
                <a:srgbClr val="FFFFFF"/>
              </a:highligh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Acts 8:14-24</a:t>
            </a:r>
            <a:endParaRPr/>
          </a:p>
        </p:txBody>
      </p:sp>
      <p:sp>
        <p:nvSpPr>
          <p:cNvPr id="102" name="Google Shape;10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1200"/>
              </a:spcAft>
              <a:buSzPts val="440"/>
              <a:buNone/>
            </a:pPr>
            <a:r>
              <a:rPr b="1" lang="en" sz="1640">
                <a:solidFill>
                  <a:schemeClr val="dk1"/>
                </a:solidFill>
                <a:highlight>
                  <a:srgbClr val="FFFFFF"/>
                </a:highlight>
                <a:latin typeface="Roboto"/>
                <a:ea typeface="Roboto"/>
                <a:cs typeface="Roboto"/>
                <a:sym typeface="Roboto"/>
              </a:rPr>
              <a:t>14 </a:t>
            </a:r>
            <a:r>
              <a:rPr lang="en" sz="1640">
                <a:solidFill>
                  <a:schemeClr val="dk1"/>
                </a:solidFill>
                <a:highlight>
                  <a:srgbClr val="FFFFFF"/>
                </a:highlight>
                <a:latin typeface="Roboto"/>
                <a:ea typeface="Roboto"/>
                <a:cs typeface="Roboto"/>
                <a:sym typeface="Roboto"/>
              </a:rPr>
              <a:t>The apostles in Jerusalem heard that the people of Samaria had accepted the word of God. So they sent Peter and John to the people in Samaria. </a:t>
            </a:r>
            <a:r>
              <a:rPr b="1" lang="en" sz="1640">
                <a:solidFill>
                  <a:schemeClr val="dk1"/>
                </a:solidFill>
                <a:highlight>
                  <a:srgbClr val="FFFFFF"/>
                </a:highlight>
                <a:latin typeface="Roboto"/>
                <a:ea typeface="Roboto"/>
                <a:cs typeface="Roboto"/>
                <a:sym typeface="Roboto"/>
              </a:rPr>
              <a:t>15 </a:t>
            </a:r>
            <a:r>
              <a:rPr lang="en" sz="1640">
                <a:solidFill>
                  <a:schemeClr val="dk1"/>
                </a:solidFill>
                <a:highlight>
                  <a:srgbClr val="FFFFFF"/>
                </a:highlight>
                <a:latin typeface="Roboto"/>
                <a:ea typeface="Roboto"/>
                <a:cs typeface="Roboto"/>
                <a:sym typeface="Roboto"/>
              </a:rPr>
              <a:t>When Peter and John arrived, they prayed for the Samaritan believers to receive the Holy Spirit. </a:t>
            </a:r>
            <a:r>
              <a:rPr b="1" lang="en" sz="1640">
                <a:solidFill>
                  <a:schemeClr val="dk1"/>
                </a:solidFill>
                <a:highlight>
                  <a:srgbClr val="FFFFFF"/>
                </a:highlight>
                <a:latin typeface="Roboto"/>
                <a:ea typeface="Roboto"/>
                <a:cs typeface="Roboto"/>
                <a:sym typeface="Roboto"/>
              </a:rPr>
              <a:t>16 </a:t>
            </a:r>
            <a:r>
              <a:rPr lang="en" sz="1640">
                <a:solidFill>
                  <a:schemeClr val="dk1"/>
                </a:solidFill>
                <a:highlight>
                  <a:srgbClr val="FFFFFF"/>
                </a:highlight>
                <a:latin typeface="Roboto"/>
                <a:ea typeface="Roboto"/>
                <a:cs typeface="Roboto"/>
                <a:sym typeface="Roboto"/>
              </a:rPr>
              <a:t>These people had been baptized in the name of the Lord Jesus, but the Holy Spirit had not yet come down on any of them. This is why Peter and John prayed. </a:t>
            </a:r>
            <a:r>
              <a:rPr b="1" lang="en" sz="1640">
                <a:solidFill>
                  <a:schemeClr val="dk1"/>
                </a:solidFill>
                <a:highlight>
                  <a:srgbClr val="FFFFFF"/>
                </a:highlight>
                <a:latin typeface="Roboto"/>
                <a:ea typeface="Roboto"/>
                <a:cs typeface="Roboto"/>
                <a:sym typeface="Roboto"/>
              </a:rPr>
              <a:t>17 </a:t>
            </a:r>
            <a:r>
              <a:rPr lang="en" sz="1640">
                <a:solidFill>
                  <a:schemeClr val="dk1"/>
                </a:solidFill>
                <a:highlight>
                  <a:srgbClr val="FFFFFF"/>
                </a:highlight>
                <a:latin typeface="Roboto"/>
                <a:ea typeface="Roboto"/>
                <a:cs typeface="Roboto"/>
                <a:sym typeface="Roboto"/>
              </a:rPr>
              <a:t>When the two apostles laid their hands on the people, they received the Holy Spirit. </a:t>
            </a:r>
            <a:r>
              <a:rPr b="1" lang="en" sz="1640">
                <a:solidFill>
                  <a:schemeClr val="dk1"/>
                </a:solidFill>
                <a:highlight>
                  <a:srgbClr val="FFFFFF"/>
                </a:highlight>
                <a:latin typeface="Roboto"/>
                <a:ea typeface="Roboto"/>
                <a:cs typeface="Roboto"/>
                <a:sym typeface="Roboto"/>
              </a:rPr>
              <a:t>18 </a:t>
            </a:r>
            <a:r>
              <a:rPr lang="en" sz="1640">
                <a:solidFill>
                  <a:schemeClr val="dk1"/>
                </a:solidFill>
                <a:highlight>
                  <a:srgbClr val="FFFFFF"/>
                </a:highlight>
                <a:latin typeface="Roboto"/>
                <a:ea typeface="Roboto"/>
                <a:cs typeface="Roboto"/>
                <a:sym typeface="Roboto"/>
              </a:rPr>
              <a:t>Simon saw that the Spirit was given to people when the apostles laid their hands on them. So he offered the apostles money. </a:t>
            </a:r>
            <a:r>
              <a:rPr b="1" lang="en" sz="1640">
                <a:solidFill>
                  <a:schemeClr val="dk1"/>
                </a:solidFill>
                <a:highlight>
                  <a:srgbClr val="FFFFFF"/>
                </a:highlight>
                <a:latin typeface="Roboto"/>
                <a:ea typeface="Roboto"/>
                <a:cs typeface="Roboto"/>
                <a:sym typeface="Roboto"/>
              </a:rPr>
              <a:t>19 </a:t>
            </a:r>
            <a:r>
              <a:rPr lang="en" sz="1640">
                <a:solidFill>
                  <a:schemeClr val="dk1"/>
                </a:solidFill>
                <a:highlight>
                  <a:srgbClr val="FFFFFF"/>
                </a:highlight>
                <a:latin typeface="Roboto"/>
                <a:ea typeface="Roboto"/>
                <a:cs typeface="Roboto"/>
                <a:sym typeface="Roboto"/>
              </a:rPr>
              <a:t>He said, “Give me this power so that when I lay my hands on someone, they will receive the Holy Spirit.” </a:t>
            </a:r>
            <a:r>
              <a:rPr b="1" lang="en" sz="1640">
                <a:solidFill>
                  <a:schemeClr val="dk1"/>
                </a:solidFill>
                <a:highlight>
                  <a:srgbClr val="FFFFFF"/>
                </a:highlight>
                <a:latin typeface="Roboto"/>
                <a:ea typeface="Roboto"/>
                <a:cs typeface="Roboto"/>
                <a:sym typeface="Roboto"/>
              </a:rPr>
              <a:t>20 </a:t>
            </a:r>
            <a:r>
              <a:rPr lang="en" sz="1640">
                <a:solidFill>
                  <a:schemeClr val="dk1"/>
                </a:solidFill>
                <a:highlight>
                  <a:srgbClr val="FFFFFF"/>
                </a:highlight>
                <a:latin typeface="Roboto"/>
                <a:ea typeface="Roboto"/>
                <a:cs typeface="Roboto"/>
                <a:sym typeface="Roboto"/>
              </a:rPr>
              <a:t>Peter said to Simon, “You and your money should both be destroyed because you thought you could buy God’s gift with money. </a:t>
            </a:r>
            <a:r>
              <a:rPr b="1" lang="en" sz="1640">
                <a:solidFill>
                  <a:schemeClr val="dk1"/>
                </a:solidFill>
                <a:highlight>
                  <a:srgbClr val="FFFFFF"/>
                </a:highlight>
                <a:latin typeface="Roboto"/>
                <a:ea typeface="Roboto"/>
                <a:cs typeface="Roboto"/>
                <a:sym typeface="Roboto"/>
              </a:rPr>
              <a:t>21 </a:t>
            </a:r>
            <a:r>
              <a:rPr lang="en" sz="1640">
                <a:solidFill>
                  <a:schemeClr val="dk1"/>
                </a:solidFill>
                <a:highlight>
                  <a:srgbClr val="FFFFFF"/>
                </a:highlight>
                <a:latin typeface="Roboto"/>
                <a:ea typeface="Roboto"/>
                <a:cs typeface="Roboto"/>
                <a:sym typeface="Roboto"/>
              </a:rPr>
              <a:t>You cannot share with us in this work. Your heart is not right before God. </a:t>
            </a:r>
            <a:r>
              <a:rPr b="1" lang="en" sz="1640">
                <a:solidFill>
                  <a:schemeClr val="dk1"/>
                </a:solidFill>
                <a:highlight>
                  <a:srgbClr val="FFFFFF"/>
                </a:highlight>
                <a:latin typeface="Roboto"/>
                <a:ea typeface="Roboto"/>
                <a:cs typeface="Roboto"/>
                <a:sym typeface="Roboto"/>
              </a:rPr>
              <a:t>22 </a:t>
            </a:r>
            <a:r>
              <a:rPr lang="en" sz="1640">
                <a:solidFill>
                  <a:schemeClr val="dk1"/>
                </a:solidFill>
                <a:highlight>
                  <a:srgbClr val="FFFFFF"/>
                </a:highlight>
                <a:latin typeface="Roboto"/>
                <a:ea typeface="Roboto"/>
                <a:cs typeface="Roboto"/>
                <a:sym typeface="Roboto"/>
              </a:rPr>
              <a:t>Change your heart! Turn away from these evil thoughts and pray to the Lord. Maybe he will forgive you. </a:t>
            </a:r>
            <a:r>
              <a:rPr b="1" lang="en" sz="1640">
                <a:solidFill>
                  <a:schemeClr val="dk1"/>
                </a:solidFill>
                <a:highlight>
                  <a:srgbClr val="FFFFFF"/>
                </a:highlight>
                <a:latin typeface="Roboto"/>
                <a:ea typeface="Roboto"/>
                <a:cs typeface="Roboto"/>
                <a:sym typeface="Roboto"/>
              </a:rPr>
              <a:t>23 </a:t>
            </a:r>
            <a:r>
              <a:rPr lang="en" sz="1640">
                <a:solidFill>
                  <a:schemeClr val="dk1"/>
                </a:solidFill>
                <a:highlight>
                  <a:srgbClr val="FFFFFF"/>
                </a:highlight>
                <a:latin typeface="Roboto"/>
                <a:ea typeface="Roboto"/>
                <a:cs typeface="Roboto"/>
                <a:sym typeface="Roboto"/>
              </a:rPr>
              <a:t>I see that you are full of bitter jealousy and cannot stop yourself from doing wrong.” </a:t>
            </a:r>
            <a:r>
              <a:rPr b="1" lang="en" sz="1640">
                <a:solidFill>
                  <a:schemeClr val="dk1"/>
                </a:solidFill>
                <a:highlight>
                  <a:srgbClr val="FFFFFF"/>
                </a:highlight>
                <a:latin typeface="Roboto"/>
                <a:ea typeface="Roboto"/>
                <a:cs typeface="Roboto"/>
                <a:sym typeface="Roboto"/>
              </a:rPr>
              <a:t>24 </a:t>
            </a:r>
            <a:r>
              <a:rPr lang="en" sz="1640">
                <a:solidFill>
                  <a:schemeClr val="dk1"/>
                </a:solidFill>
                <a:highlight>
                  <a:srgbClr val="FFFFFF"/>
                </a:highlight>
                <a:latin typeface="Roboto"/>
                <a:ea typeface="Roboto"/>
                <a:cs typeface="Roboto"/>
                <a:sym typeface="Roboto"/>
              </a:rPr>
              <a:t>Simon answered, “Both of you pray to the Lord for me, so that what you have said will not happen to me.”</a:t>
            </a:r>
            <a:endParaRPr sz="1640">
              <a:solidFill>
                <a:schemeClr val="dk1"/>
              </a:solidFill>
              <a:highlight>
                <a:srgbClr val="FFFFFF"/>
              </a:highlight>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 Corinthians 10:12-13</a:t>
            </a:r>
            <a:endParaRPr/>
          </a:p>
        </p:txBody>
      </p:sp>
      <p:sp>
        <p:nvSpPr>
          <p:cNvPr id="108" name="Google Shape;10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1200"/>
              </a:spcAft>
              <a:buSzPts val="440"/>
              <a:buNone/>
            </a:pPr>
            <a:r>
              <a:rPr b="1" lang="en" sz="2740">
                <a:solidFill>
                  <a:schemeClr val="dk1"/>
                </a:solidFill>
                <a:highlight>
                  <a:srgbClr val="FFFFFF"/>
                </a:highlight>
                <a:latin typeface="Roboto"/>
                <a:ea typeface="Roboto"/>
                <a:cs typeface="Roboto"/>
                <a:sym typeface="Roboto"/>
              </a:rPr>
              <a:t>12 </a:t>
            </a:r>
            <a:r>
              <a:rPr lang="en" sz="2740">
                <a:solidFill>
                  <a:schemeClr val="dk1"/>
                </a:solidFill>
                <a:highlight>
                  <a:srgbClr val="FFFFFF"/>
                </a:highlight>
                <a:latin typeface="Roboto"/>
                <a:ea typeface="Roboto"/>
                <a:cs typeface="Roboto"/>
                <a:sym typeface="Roboto"/>
              </a:rPr>
              <a:t>So anyone who thinks they are standing strong should be careful that they don’t fall.</a:t>
            </a:r>
            <a:r>
              <a:rPr b="1" lang="en" sz="2740">
                <a:solidFill>
                  <a:schemeClr val="dk1"/>
                </a:solidFill>
                <a:highlight>
                  <a:srgbClr val="FFFFFF"/>
                </a:highlight>
                <a:latin typeface="Roboto"/>
                <a:ea typeface="Roboto"/>
                <a:cs typeface="Roboto"/>
                <a:sym typeface="Roboto"/>
              </a:rPr>
              <a:t> 13 </a:t>
            </a:r>
            <a:r>
              <a:rPr lang="en" sz="2740">
                <a:solidFill>
                  <a:schemeClr val="dk1"/>
                </a:solidFill>
                <a:highlight>
                  <a:srgbClr val="FFFFFF"/>
                </a:highlight>
                <a:latin typeface="Roboto"/>
                <a:ea typeface="Roboto"/>
                <a:cs typeface="Roboto"/>
                <a:sym typeface="Roboto"/>
              </a:rPr>
              <a:t>The only temptations that you have are the same temptations that all people have. But you can trust God. He will not let you be tempted more than you can bear. But when you are tempted, God will also give you a way to escape that temptation. Then you will be able to endure it.</a:t>
            </a:r>
            <a:endParaRPr sz="2740">
              <a:solidFill>
                <a:schemeClr val="dk1"/>
              </a:solidFill>
              <a:highlight>
                <a:srgbClr val="FFFFFF"/>
              </a:highlight>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Mark 4:18-19</a:t>
            </a:r>
            <a:endParaRPr/>
          </a:p>
        </p:txBody>
      </p:sp>
      <p:sp>
        <p:nvSpPr>
          <p:cNvPr id="114" name="Google Shape;114;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1200"/>
              </a:spcAft>
              <a:buSzPts val="440"/>
              <a:buNone/>
            </a:pPr>
            <a:r>
              <a:rPr b="1" lang="en" sz="2400">
                <a:solidFill>
                  <a:schemeClr val="dk1"/>
                </a:solidFill>
                <a:highlight>
                  <a:srgbClr val="FFFFFF"/>
                </a:highlight>
                <a:latin typeface="Roboto"/>
                <a:ea typeface="Roboto"/>
                <a:cs typeface="Roboto"/>
                <a:sym typeface="Roboto"/>
              </a:rPr>
              <a:t>18 </a:t>
            </a:r>
            <a:r>
              <a:rPr lang="en" sz="2400">
                <a:solidFill>
                  <a:schemeClr val="dk1"/>
                </a:solidFill>
                <a:highlight>
                  <a:srgbClr val="FFFFFF"/>
                </a:highlight>
                <a:latin typeface="Roboto"/>
                <a:ea typeface="Roboto"/>
                <a:cs typeface="Roboto"/>
                <a:sym typeface="Roboto"/>
              </a:rPr>
              <a:t>“Others are like the seed planted among the thorny weeds. They hear the teaching, </a:t>
            </a:r>
            <a:r>
              <a:rPr b="1" lang="en" sz="2400">
                <a:solidFill>
                  <a:schemeClr val="dk1"/>
                </a:solidFill>
                <a:highlight>
                  <a:srgbClr val="FFFFFF"/>
                </a:highlight>
                <a:latin typeface="Roboto"/>
                <a:ea typeface="Roboto"/>
                <a:cs typeface="Roboto"/>
                <a:sym typeface="Roboto"/>
              </a:rPr>
              <a:t>19 </a:t>
            </a:r>
            <a:r>
              <a:rPr lang="en" sz="2400">
                <a:solidFill>
                  <a:schemeClr val="dk1"/>
                </a:solidFill>
                <a:highlight>
                  <a:srgbClr val="FFFFFF"/>
                </a:highlight>
                <a:latin typeface="Roboto"/>
                <a:ea typeface="Roboto"/>
                <a:cs typeface="Roboto"/>
                <a:sym typeface="Roboto"/>
              </a:rPr>
              <a:t>but their lives become full of other things: the worries of this life, the love of money, and everything else they want. This keeps the teaching from growing, and it does not produce a crop in their lives.</a:t>
            </a:r>
            <a:endParaRPr sz="2400">
              <a:solidFill>
                <a:schemeClr val="dk1"/>
              </a:solidFill>
              <a:highlight>
                <a:srgbClr val="FFFFFF"/>
              </a:highligh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Psalm 51:10-14</a:t>
            </a:r>
            <a:endParaRPr/>
          </a:p>
        </p:txBody>
      </p:sp>
      <p:sp>
        <p:nvSpPr>
          <p:cNvPr id="120" name="Google Shape;12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10 God, create a pure heart in me, and make my spirit strong again.</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11 Don’t push me away or take your Holy Spirit from me.</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12 Your help made me so happy. Give me that joy again.</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    Make my spirit strong and ready to obey you.</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13 I will teach the guilty how you want them to live,</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    and the sinners will come back to you.</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14 God, spare me from the punishment of death.</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0"/>
              </a:spcAft>
              <a:buSzPts val="440"/>
              <a:buNone/>
            </a:pPr>
            <a:r>
              <a:rPr b="1" lang="en" sz="1600">
                <a:solidFill>
                  <a:schemeClr val="dk1"/>
                </a:solidFill>
                <a:highlight>
                  <a:srgbClr val="FFFFFF"/>
                </a:highlight>
                <a:latin typeface="Roboto"/>
                <a:ea typeface="Roboto"/>
                <a:cs typeface="Roboto"/>
                <a:sym typeface="Roboto"/>
              </a:rPr>
              <a:t>    My God, you are the one who saves me!</a:t>
            </a:r>
            <a:endParaRPr b="1" sz="1600">
              <a:solidFill>
                <a:schemeClr val="dk1"/>
              </a:solidFill>
              <a:highlight>
                <a:srgbClr val="FFFFFF"/>
              </a:highlight>
              <a:latin typeface="Roboto"/>
              <a:ea typeface="Roboto"/>
              <a:cs typeface="Roboto"/>
              <a:sym typeface="Roboto"/>
            </a:endParaRPr>
          </a:p>
          <a:p>
            <a:pPr indent="0" lvl="0" marL="0" rtl="0" algn="l">
              <a:lnSpc>
                <a:spcPct val="95000"/>
              </a:lnSpc>
              <a:spcBef>
                <a:spcPts val="1200"/>
              </a:spcBef>
              <a:spcAft>
                <a:spcPts val="1200"/>
              </a:spcAft>
              <a:buSzPts val="440"/>
              <a:buNone/>
            </a:pPr>
            <a:r>
              <a:rPr b="1" lang="en" sz="1600">
                <a:solidFill>
                  <a:schemeClr val="dk1"/>
                </a:solidFill>
                <a:highlight>
                  <a:srgbClr val="FFFFFF"/>
                </a:highlight>
                <a:latin typeface="Roboto"/>
                <a:ea typeface="Roboto"/>
                <a:cs typeface="Roboto"/>
                <a:sym typeface="Roboto"/>
              </a:rPr>
              <a:t>Let me sing about all the good things you do for me!</a:t>
            </a:r>
            <a:endParaRPr b="1" sz="1600">
              <a:solidFill>
                <a:schemeClr val="dk1"/>
              </a:solidFill>
              <a:highlight>
                <a:srgbClr val="FFFFFF"/>
              </a:highlight>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Romans 5:8</a:t>
            </a:r>
            <a:endParaRPr/>
          </a:p>
        </p:txBody>
      </p:sp>
      <p:sp>
        <p:nvSpPr>
          <p:cNvPr id="126" name="Google Shape;126;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sz="2600">
                <a:solidFill>
                  <a:schemeClr val="dk1"/>
                </a:solidFill>
                <a:highlight>
                  <a:srgbClr val="FFFFFF"/>
                </a:highlight>
                <a:latin typeface="Roboto"/>
                <a:ea typeface="Roboto"/>
                <a:cs typeface="Roboto"/>
                <a:sym typeface="Roboto"/>
              </a:rPr>
              <a:t>8 </a:t>
            </a:r>
            <a:r>
              <a:rPr lang="en" sz="2600">
                <a:solidFill>
                  <a:schemeClr val="dk1"/>
                </a:solidFill>
                <a:highlight>
                  <a:srgbClr val="FFFFFF"/>
                </a:highlight>
                <a:latin typeface="Roboto"/>
                <a:ea typeface="Roboto"/>
                <a:cs typeface="Roboto"/>
                <a:sym typeface="Roboto"/>
              </a:rPr>
              <a:t>But Christ died for us while we were still sinners, and by this God showed how much he loves us.</a:t>
            </a:r>
            <a:endParaRPr sz="2600">
              <a:solidFill>
                <a:schemeClr val="dk1"/>
              </a:solidFill>
              <a:highlight>
                <a:srgbClr val="FFFFFF"/>
              </a:highlight>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95000"/>
              </a:lnSpc>
              <a:spcBef>
                <a:spcPts val="1200"/>
              </a:spcBef>
              <a:spcAft>
                <a:spcPts val="1200"/>
              </a:spcAft>
              <a:buSzPts val="440"/>
              <a:buNone/>
            </a:pPr>
            <a:r>
              <a:t/>
            </a:r>
            <a:endParaRPr b="1" sz="1600">
              <a:solidFill>
                <a:schemeClr val="dk1"/>
              </a:solidFill>
              <a:highlight>
                <a:srgbClr val="FFFFFF"/>
              </a:highligh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